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10058400" cy="10058400"/>
  <p:notesSz cx="10058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650" b="1" i="0">
                <a:solidFill>
                  <a:srgbClr val="A5213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650" b="1" i="0">
                <a:solidFill>
                  <a:srgbClr val="A5213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650" b="1" i="0">
                <a:solidFill>
                  <a:srgbClr val="A5213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650" b="1" i="0">
                <a:solidFill>
                  <a:srgbClr val="A5213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234" y="470010"/>
            <a:ext cx="6942188" cy="6781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566" y="1251000"/>
            <a:ext cx="9664700" cy="2257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650" b="1" i="0">
                <a:solidFill>
                  <a:srgbClr val="A5213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9375" y="2979238"/>
            <a:ext cx="9188450" cy="1886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lumupdate@scu.edu" TargetMode="External"/><Relationship Id="rId3" Type="http://schemas.openxmlformats.org/officeDocument/2006/relationships/hyperlink" Target="http://www.scu.edu/alumni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alumupdate@scu.edu" TargetMode="External"/><Relationship Id="rId3" Type="http://schemas.openxmlformats.org/officeDocument/2006/relationships/hyperlink" Target="http://www.scu.edu/alumni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5409" y="5706821"/>
            <a:ext cx="6957695" cy="1814195"/>
          </a:xfrm>
          <a:prstGeom prst="rect">
            <a:avLst/>
          </a:prstGeom>
          <a:solidFill>
            <a:srgbClr val="A52134"/>
          </a:solidFill>
        </p:spPr>
        <p:txBody>
          <a:bodyPr wrap="square" lIns="0" tIns="109855" rIns="0" bIns="0" rtlCol="0" vert="horz">
            <a:spAutoFit/>
          </a:bodyPr>
          <a:lstStyle/>
          <a:p>
            <a:pPr marL="143510">
              <a:lnSpc>
                <a:spcPct val="100000"/>
              </a:lnSpc>
              <a:spcBef>
                <a:spcPts val="865"/>
              </a:spcBef>
            </a:pPr>
            <a:r>
              <a:rPr dirty="0" sz="1900" spc="-30">
                <a:solidFill>
                  <a:srgbClr val="FFFFFF"/>
                </a:solidFill>
                <a:latin typeface="Arial"/>
                <a:cs typeface="Arial"/>
              </a:rPr>
              <a:t>Spread</a:t>
            </a:r>
            <a:r>
              <a:rPr dirty="0" sz="19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word!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50">
                <a:solidFill>
                  <a:srgbClr val="FFFFFF"/>
                </a:solidFill>
                <a:latin typeface="Arial"/>
                <a:cs typeface="Arial"/>
              </a:rPr>
              <a:t>You're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proud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9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Arial"/>
                <a:cs typeface="Arial"/>
              </a:rPr>
              <a:t>belong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45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Arial"/>
                <a:cs typeface="Arial"/>
              </a:rPr>
              <a:t>over</a:t>
            </a:r>
            <a:endParaRPr sz="1900">
              <a:latin typeface="Arial"/>
              <a:cs typeface="Arial"/>
            </a:endParaRPr>
          </a:p>
          <a:p>
            <a:pPr marL="143510">
              <a:lnSpc>
                <a:spcPct val="100000"/>
              </a:lnSpc>
            </a:pPr>
            <a:r>
              <a:rPr dirty="0" sz="1900" spc="105" b="1">
                <a:solidFill>
                  <a:srgbClr val="FFFFFF"/>
                </a:solidFill>
                <a:latin typeface="Arial"/>
                <a:cs typeface="Arial"/>
              </a:rPr>
              <a:t>100,000</a:t>
            </a:r>
            <a:r>
              <a:rPr dirty="0" sz="19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40">
                <a:solidFill>
                  <a:srgbClr val="FFFFFF"/>
                </a:solidFill>
                <a:latin typeface="Arial"/>
                <a:cs typeface="Arial"/>
              </a:rPr>
              <a:t>SCU </a:t>
            </a:r>
            <a:r>
              <a:rPr dirty="0" sz="1900" spc="-50">
                <a:solidFill>
                  <a:srgbClr val="FFFFFF"/>
                </a:solidFill>
                <a:latin typeface="Arial"/>
                <a:cs typeface="Arial"/>
              </a:rPr>
              <a:t>alumni</a:t>
            </a:r>
            <a:r>
              <a:rPr dirty="0" sz="19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Arial"/>
                <a:cs typeface="Arial"/>
              </a:rPr>
              <a:t>worldwide!</a:t>
            </a:r>
            <a:endParaRPr sz="1900">
              <a:latin typeface="Arial"/>
              <a:cs typeface="Arial"/>
            </a:endParaRPr>
          </a:p>
          <a:p>
            <a:pPr marL="327025" indent="-183515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327025" algn="l"/>
              </a:tabLst>
            </a:pP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Print</a:t>
            </a:r>
            <a:endParaRPr sz="1300">
              <a:latin typeface="Arial"/>
              <a:cs typeface="Arial"/>
            </a:endParaRPr>
          </a:p>
          <a:p>
            <a:pPr marL="327025" indent="-183515">
              <a:lnSpc>
                <a:spcPct val="100000"/>
              </a:lnSpc>
              <a:buAutoNum type="arabicPeriod"/>
              <a:tabLst>
                <a:tab pos="327025" algn="l"/>
              </a:tabLst>
            </a:pP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Snap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pic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holding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sign</a:t>
            </a:r>
            <a:endParaRPr sz="1300">
              <a:latin typeface="Arial"/>
              <a:cs typeface="Arial"/>
            </a:endParaRPr>
          </a:p>
          <a:p>
            <a:pPr marL="327025" marR="3444240" indent="-184150">
              <a:lnSpc>
                <a:spcPct val="100000"/>
              </a:lnSpc>
              <a:buAutoNum type="arabicPeriod"/>
              <a:tabLst>
                <a:tab pos="327025" algn="l"/>
              </a:tabLst>
            </a:pP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Share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Bronco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30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social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hashtag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#100Kscualumni</a:t>
            </a:r>
            <a:endParaRPr sz="1300">
              <a:latin typeface="Arial"/>
              <a:cs typeface="Arial"/>
            </a:endParaRPr>
          </a:p>
          <a:p>
            <a:pPr marL="327025">
              <a:lnSpc>
                <a:spcPct val="100000"/>
              </a:lnSpc>
              <a:tabLst>
                <a:tab pos="5368925" algn="l"/>
              </a:tabLst>
            </a:pP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send</a:t>
            </a: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us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photo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alumupdate@scu.edu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baseline="2314" sz="1800" spc="-15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www.scu.edu/alumni</a:t>
            </a:r>
            <a:endParaRPr baseline="2314" sz="18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0449" y="5499094"/>
            <a:ext cx="2066709" cy="2020938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507578" y="414616"/>
            <a:ext cx="9159240" cy="0"/>
          </a:xfrm>
          <a:custGeom>
            <a:avLst/>
            <a:gdLst/>
            <a:ahLst/>
            <a:cxnLst/>
            <a:rect l="l" t="t" r="r" b="b"/>
            <a:pathLst>
              <a:path w="9159240" h="0">
                <a:moveTo>
                  <a:pt x="0" y="0"/>
                </a:moveTo>
                <a:lnTo>
                  <a:pt x="9159151" y="0"/>
                </a:lnTo>
              </a:path>
            </a:pathLst>
          </a:custGeom>
          <a:ln w="8890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269261" y="5050854"/>
            <a:ext cx="1374140" cy="0"/>
          </a:xfrm>
          <a:custGeom>
            <a:avLst/>
            <a:gdLst/>
            <a:ahLst/>
            <a:cxnLst/>
            <a:rect l="l" t="t" r="r" b="b"/>
            <a:pathLst>
              <a:path w="1374140" h="0">
                <a:moveTo>
                  <a:pt x="0" y="0"/>
                </a:moveTo>
                <a:lnTo>
                  <a:pt x="1373657" y="0"/>
                </a:lnTo>
              </a:path>
            </a:pathLst>
          </a:custGeom>
          <a:ln w="8890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79375" y="2979238"/>
            <a:ext cx="9188450" cy="18865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200" spc="-430">
                <a:solidFill>
                  <a:srgbClr val="A7A9AC"/>
                </a:solidFill>
                <a:latin typeface="Arial"/>
                <a:cs typeface="Arial"/>
              </a:rPr>
              <a:t>SCU</a:t>
            </a:r>
            <a:r>
              <a:rPr dirty="0" sz="12200" spc="5">
                <a:solidFill>
                  <a:srgbClr val="A7A9AC"/>
                </a:solidFill>
                <a:latin typeface="Arial"/>
                <a:cs typeface="Arial"/>
              </a:rPr>
              <a:t> </a:t>
            </a:r>
            <a:r>
              <a:rPr dirty="0" sz="12200" spc="-395">
                <a:solidFill>
                  <a:srgbClr val="A7A9AC"/>
                </a:solidFill>
                <a:latin typeface="Arial"/>
                <a:cs typeface="Arial"/>
              </a:rPr>
              <a:t>ALUMNI</a:t>
            </a:r>
            <a:endParaRPr sz="1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37004" y="4568073"/>
            <a:ext cx="5812790" cy="8515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400" spc="170" b="1">
                <a:solidFill>
                  <a:srgbClr val="231F20"/>
                </a:solidFill>
                <a:latin typeface="Arial"/>
                <a:cs typeface="Arial"/>
              </a:rPr>
              <a:t>#100Kscualumni</a:t>
            </a:r>
            <a:endParaRPr sz="5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3067" y="355136"/>
            <a:ext cx="9058910" cy="13589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750">
                <a:solidFill>
                  <a:srgbClr val="A7A9AC"/>
                </a:solidFill>
                <a:latin typeface="Arial"/>
                <a:cs typeface="Arial"/>
              </a:rPr>
              <a:t>I’M</a:t>
            </a:r>
            <a:r>
              <a:rPr dirty="0" sz="8750" spc="-35">
                <a:solidFill>
                  <a:srgbClr val="A7A9AC"/>
                </a:solidFill>
                <a:latin typeface="Arial"/>
                <a:cs typeface="Arial"/>
              </a:rPr>
              <a:t> </a:t>
            </a:r>
            <a:r>
              <a:rPr dirty="0" sz="8750" spc="-395">
                <a:solidFill>
                  <a:srgbClr val="A7A9AC"/>
                </a:solidFill>
                <a:latin typeface="Arial"/>
                <a:cs typeface="Arial"/>
              </a:rPr>
              <a:t>PROUD</a:t>
            </a:r>
            <a:r>
              <a:rPr dirty="0" sz="8750" spc="-20">
                <a:solidFill>
                  <a:srgbClr val="A7A9AC"/>
                </a:solidFill>
                <a:latin typeface="Arial"/>
                <a:cs typeface="Arial"/>
              </a:rPr>
              <a:t> </a:t>
            </a:r>
            <a:r>
              <a:rPr dirty="0" sz="8750" spc="-440">
                <a:solidFill>
                  <a:srgbClr val="A7A9AC"/>
                </a:solidFill>
                <a:latin typeface="Arial"/>
                <a:cs typeface="Arial"/>
              </a:rPr>
              <a:t>TO</a:t>
            </a:r>
            <a:r>
              <a:rPr dirty="0" sz="8750" spc="-20">
                <a:solidFill>
                  <a:srgbClr val="A7A9AC"/>
                </a:solidFill>
                <a:latin typeface="Arial"/>
                <a:cs typeface="Arial"/>
              </a:rPr>
              <a:t> </a:t>
            </a:r>
            <a:r>
              <a:rPr dirty="0" sz="8750" spc="-405">
                <a:solidFill>
                  <a:srgbClr val="A7A9AC"/>
                </a:solidFill>
                <a:latin typeface="Arial"/>
                <a:cs typeface="Arial"/>
              </a:rPr>
              <a:t>BE</a:t>
            </a:r>
            <a:endParaRPr sz="8750">
              <a:latin typeface="Arial"/>
              <a:cs typeface="Arial"/>
            </a:endParaRPr>
          </a:p>
        </p:txBody>
      </p: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106566" y="1251000"/>
            <a:ext cx="9664700" cy="225742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dirty="0" spc="495"/>
              <a:t>1</a:t>
            </a:r>
            <a:r>
              <a:rPr dirty="0" baseline="40293" sz="6825" spc="742"/>
              <a:t>OF</a:t>
            </a:r>
            <a:r>
              <a:rPr dirty="0" baseline="40293" sz="6825" spc="-810"/>
              <a:t> </a:t>
            </a:r>
            <a:r>
              <a:rPr dirty="0" sz="14650" spc="-675"/>
              <a:t>1</a:t>
            </a:r>
            <a:r>
              <a:rPr dirty="0" sz="14650" spc="545"/>
              <a:t>00</a:t>
            </a:r>
            <a:r>
              <a:rPr dirty="0" sz="6900" spc="755"/>
              <a:t>,</a:t>
            </a:r>
            <a:r>
              <a:rPr dirty="0" sz="14650" spc="545"/>
              <a:t>00</a:t>
            </a:r>
            <a:r>
              <a:rPr dirty="0" sz="14650" spc="1305"/>
              <a:t>0</a:t>
            </a:r>
            <a:r>
              <a:rPr dirty="0" baseline="34600" sz="8550" spc="1739"/>
              <a:t>+</a:t>
            </a:r>
            <a:endParaRPr baseline="34600" sz="8550"/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7715" y="668807"/>
            <a:ext cx="9363605" cy="3897261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406400" y="543560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 h="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36972" y="5435600"/>
            <a:ext cx="8876665" cy="0"/>
          </a:xfrm>
          <a:custGeom>
            <a:avLst/>
            <a:gdLst/>
            <a:ahLst/>
            <a:cxnLst/>
            <a:rect l="l" t="t" r="r" b="b"/>
            <a:pathLst>
              <a:path w="8876665" h="0">
                <a:moveTo>
                  <a:pt x="0" y="0"/>
                </a:moveTo>
                <a:lnTo>
                  <a:pt x="8876385" y="0"/>
                </a:lnTo>
              </a:path>
            </a:pathLst>
          </a:custGeom>
          <a:ln w="6350">
            <a:solidFill>
              <a:srgbClr val="A7A9AC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9590534" y="543560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 h="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 rot="21300000">
            <a:off x="203810" y="5355517"/>
            <a:ext cx="478234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695"/>
              </a:lnSpc>
            </a:pPr>
            <a:r>
              <a:rPr dirty="0" sz="2700" spc="-120">
                <a:solidFill>
                  <a:srgbClr val="A7A9AC"/>
                </a:solidFill>
                <a:latin typeface="Segoe UI Symbol"/>
                <a:cs typeface="Segoe UI Symbol"/>
              </a:rPr>
              <a:t>✃</a:t>
            </a:r>
            <a:endParaRPr sz="2700">
              <a:latin typeface="Segoe UI Symbol"/>
              <a:cs typeface="Segoe UI Symbo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20594" y="5039307"/>
            <a:ext cx="1499235" cy="0"/>
          </a:xfrm>
          <a:custGeom>
            <a:avLst/>
            <a:gdLst/>
            <a:ahLst/>
            <a:cxnLst/>
            <a:rect l="l" t="t" r="r" b="b"/>
            <a:pathLst>
              <a:path w="1499235" h="0">
                <a:moveTo>
                  <a:pt x="0" y="0"/>
                </a:moveTo>
                <a:lnTo>
                  <a:pt x="1499095" y="0"/>
                </a:lnTo>
              </a:path>
            </a:pathLst>
          </a:custGeom>
          <a:ln w="8890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995" y="7856969"/>
            <a:ext cx="6957695" cy="1814195"/>
          </a:xfrm>
          <a:prstGeom prst="rect">
            <a:avLst/>
          </a:prstGeom>
          <a:solidFill>
            <a:srgbClr val="A52134"/>
          </a:solidFill>
        </p:spPr>
        <p:txBody>
          <a:bodyPr wrap="square" lIns="0" tIns="109855" rIns="0" bIns="0" rtlCol="0" vert="horz">
            <a:spAutoFit/>
          </a:bodyPr>
          <a:lstStyle/>
          <a:p>
            <a:pPr marL="143510">
              <a:lnSpc>
                <a:spcPct val="100000"/>
              </a:lnSpc>
              <a:spcBef>
                <a:spcPts val="865"/>
              </a:spcBef>
            </a:pPr>
            <a:r>
              <a:rPr dirty="0" sz="1900" spc="-30">
                <a:solidFill>
                  <a:srgbClr val="FFFFFF"/>
                </a:solidFill>
                <a:latin typeface="Arial"/>
                <a:cs typeface="Arial"/>
              </a:rPr>
              <a:t>Spread</a:t>
            </a:r>
            <a:r>
              <a:rPr dirty="0" sz="19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word!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50">
                <a:solidFill>
                  <a:srgbClr val="FFFFFF"/>
                </a:solidFill>
                <a:latin typeface="Arial"/>
                <a:cs typeface="Arial"/>
              </a:rPr>
              <a:t>You're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proud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9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Arial"/>
                <a:cs typeface="Arial"/>
              </a:rPr>
              <a:t>belong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45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Arial"/>
                <a:cs typeface="Arial"/>
              </a:rPr>
              <a:t>over</a:t>
            </a:r>
            <a:endParaRPr sz="1900">
              <a:latin typeface="Arial"/>
              <a:cs typeface="Arial"/>
            </a:endParaRPr>
          </a:p>
          <a:p>
            <a:pPr marL="143510">
              <a:lnSpc>
                <a:spcPct val="100000"/>
              </a:lnSpc>
            </a:pPr>
            <a:r>
              <a:rPr dirty="0" sz="1900" spc="105" b="1">
                <a:solidFill>
                  <a:srgbClr val="FFFFFF"/>
                </a:solidFill>
                <a:latin typeface="Arial"/>
                <a:cs typeface="Arial"/>
              </a:rPr>
              <a:t>100,000</a:t>
            </a:r>
            <a:r>
              <a:rPr dirty="0" sz="19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40">
                <a:solidFill>
                  <a:srgbClr val="FFFFFF"/>
                </a:solidFill>
                <a:latin typeface="Arial"/>
                <a:cs typeface="Arial"/>
              </a:rPr>
              <a:t>SCU </a:t>
            </a:r>
            <a:r>
              <a:rPr dirty="0" sz="1900" spc="-50">
                <a:solidFill>
                  <a:srgbClr val="FFFFFF"/>
                </a:solidFill>
                <a:latin typeface="Arial"/>
                <a:cs typeface="Arial"/>
              </a:rPr>
              <a:t>alumni</a:t>
            </a:r>
            <a:r>
              <a:rPr dirty="0" sz="19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Arial"/>
                <a:cs typeface="Arial"/>
              </a:rPr>
              <a:t>worldwide!</a:t>
            </a:r>
            <a:endParaRPr sz="1900">
              <a:latin typeface="Arial"/>
              <a:cs typeface="Arial"/>
            </a:endParaRPr>
          </a:p>
          <a:p>
            <a:pPr marL="327025" indent="-183515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327025" algn="l"/>
              </a:tabLst>
            </a:pP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Print</a:t>
            </a:r>
            <a:endParaRPr sz="1300">
              <a:latin typeface="Arial"/>
              <a:cs typeface="Arial"/>
            </a:endParaRPr>
          </a:p>
          <a:p>
            <a:pPr marL="327025" indent="-183515">
              <a:lnSpc>
                <a:spcPct val="100000"/>
              </a:lnSpc>
              <a:buAutoNum type="arabicPeriod"/>
              <a:tabLst>
                <a:tab pos="327025" algn="l"/>
              </a:tabLst>
            </a:pP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Snap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pic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holding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sign</a:t>
            </a:r>
            <a:endParaRPr sz="1300">
              <a:latin typeface="Arial"/>
              <a:cs typeface="Arial"/>
            </a:endParaRPr>
          </a:p>
          <a:p>
            <a:pPr marL="327025" marR="3444240" indent="-184150">
              <a:lnSpc>
                <a:spcPct val="100000"/>
              </a:lnSpc>
              <a:buAutoNum type="arabicPeriod"/>
              <a:tabLst>
                <a:tab pos="327025" algn="l"/>
              </a:tabLst>
            </a:pP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Share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Bronco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30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13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social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hashtag</a:t>
            </a:r>
            <a:r>
              <a:rPr dirty="0" sz="13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#100Kscualumni</a:t>
            </a:r>
            <a:endParaRPr sz="1300">
              <a:latin typeface="Arial"/>
              <a:cs typeface="Arial"/>
            </a:endParaRPr>
          </a:p>
          <a:p>
            <a:pPr marL="327025">
              <a:lnSpc>
                <a:spcPct val="100000"/>
              </a:lnSpc>
              <a:tabLst>
                <a:tab pos="5368925" algn="l"/>
              </a:tabLst>
            </a:pP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send</a:t>
            </a: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us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photo</a:t>
            </a:r>
            <a:r>
              <a:rPr dirty="0" sz="13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13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alumupdate@scu.edu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baseline="2314" sz="1800" spc="-15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www.scu.edu/alumni</a:t>
            </a:r>
            <a:endParaRPr baseline="2314"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0188" y="7646305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 h="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88887" y="7646305"/>
            <a:ext cx="6634480" cy="0"/>
          </a:xfrm>
          <a:custGeom>
            <a:avLst/>
            <a:gdLst/>
            <a:ahLst/>
            <a:cxnLst/>
            <a:rect l="l" t="t" r="r" b="b"/>
            <a:pathLst>
              <a:path w="6634480" h="0">
                <a:moveTo>
                  <a:pt x="0" y="0"/>
                </a:moveTo>
                <a:lnTo>
                  <a:pt x="6634213" y="0"/>
                </a:lnTo>
              </a:path>
            </a:pathLst>
          </a:custGeom>
          <a:ln w="6350">
            <a:solidFill>
              <a:srgbClr val="A7A9AC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299350" y="7646305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 h="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 rot="21300000">
            <a:off x="157588" y="7566222"/>
            <a:ext cx="478234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695"/>
              </a:lnSpc>
            </a:pPr>
            <a:r>
              <a:rPr dirty="0" sz="2700" spc="-120">
                <a:solidFill>
                  <a:srgbClr val="A7A9AC"/>
                </a:solidFill>
                <a:latin typeface="Segoe UI Symbol"/>
                <a:cs typeface="Segoe UI Symbol"/>
              </a:rPr>
              <a:t>✃</a:t>
            </a:r>
            <a:endParaRPr sz="27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ALUM_0518_100000FlatStanley_V4</dc:title>
  <dcterms:created xsi:type="dcterms:W3CDTF">2026-04-30T07:49:41Z</dcterms:created>
  <dcterms:modified xsi:type="dcterms:W3CDTF">2026-04-30T07:49:41Z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2018-08-30T00:00:00Z</vt:filetime>
  </property>
  <property fmtid="{D5CDD505-2E9C-101B-9397-08002B2CF9AE}" pid="3" name="Creator">
    <vt:lpwstr>Adobe Illustrator CC 22.1 (Macintosh)</vt:lpwstr>
  </property>
  <property fmtid="{D5CDD505-2E9C-101B-9397-08002B2CF9AE}" pid="4" name="LastSaved">
    <vt:filetime>2026-04-30T00:00:00Z</vt:filetime>
  </property>
  <property fmtid="{D5CDD505-2E9C-101B-9397-08002B2CF9AE}" pid="5" name="Producer">
    <vt:lpwstr>Adobe PDF library 15.00</vt:lpwstr>
  </property>
</Properties>
</file>